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nva Sans Bold" panose="020B0604020202020204" charset="0"/>
      <p:regular r:id="rId9"/>
    </p:embeddedFont>
    <p:embeddedFont>
      <p:font typeface="Libre Franklin Bold" panose="020B0604020202020204" charset="0"/>
      <p:regular r:id="rId10"/>
    </p:embeddedFont>
    <p:embeddedFont>
      <p:font typeface="Libre Franklin Light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9" d="100"/>
          <a:sy n="39" d="100"/>
        </p:scale>
        <p:origin x="94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2449" y="-265752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1" name="Freeform 11"/>
          <p:cNvSpPr/>
          <p:nvPr/>
        </p:nvSpPr>
        <p:spPr>
          <a:xfrm rot="10336776">
            <a:off x="8583908" y="7734121"/>
            <a:ext cx="3604641" cy="2594053"/>
          </a:xfrm>
          <a:custGeom>
            <a:avLst/>
            <a:gdLst/>
            <a:ahLst/>
            <a:cxnLst/>
            <a:rect l="l" t="t" r="r" b="b"/>
            <a:pathLst>
              <a:path w="7677781" h="6833225">
                <a:moveTo>
                  <a:pt x="0" y="0"/>
                </a:moveTo>
                <a:lnTo>
                  <a:pt x="7677781" y="0"/>
                </a:lnTo>
                <a:lnTo>
                  <a:pt x="7677781" y="6833225"/>
                </a:lnTo>
                <a:lnTo>
                  <a:pt x="0" y="6833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09119" y="6807203"/>
            <a:ext cx="1495730" cy="1417204"/>
          </a:xfrm>
          <a:custGeom>
            <a:avLst/>
            <a:gdLst/>
            <a:ahLst/>
            <a:cxnLst/>
            <a:rect l="l" t="t" r="r" b="b"/>
            <a:pathLst>
              <a:path w="1495730" h="1417204">
                <a:moveTo>
                  <a:pt x="0" y="0"/>
                </a:moveTo>
                <a:lnTo>
                  <a:pt x="1495730" y="0"/>
                </a:lnTo>
                <a:lnTo>
                  <a:pt x="1495730" y="1417204"/>
                </a:lnTo>
                <a:lnTo>
                  <a:pt x="0" y="1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39832" y="3914169"/>
            <a:ext cx="3613780" cy="3455678"/>
          </a:xfrm>
          <a:custGeom>
            <a:avLst/>
            <a:gdLst/>
            <a:ahLst/>
            <a:cxnLst/>
            <a:rect l="l" t="t" r="r" b="b"/>
            <a:pathLst>
              <a:path w="3613780" h="3455678">
                <a:moveTo>
                  <a:pt x="0" y="0"/>
                </a:moveTo>
                <a:lnTo>
                  <a:pt x="3613780" y="0"/>
                </a:lnTo>
                <a:lnTo>
                  <a:pt x="3613780" y="3455678"/>
                </a:lnTo>
                <a:lnTo>
                  <a:pt x="0" y="3455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53600" y="1734050"/>
            <a:ext cx="14980798" cy="605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dirty="0" err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LeWagon</a:t>
            </a:r>
            <a:r>
              <a:rPr lang="en-US" sz="8000" b="1" dirty="0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 x </a:t>
            </a:r>
            <a:r>
              <a:rPr lang="en-US" sz="8000" b="1" dirty="0" err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CareerCopilot</a:t>
            </a:r>
            <a:endParaRPr lang="en-US" sz="8000" b="1" dirty="0">
              <a:solidFill>
                <a:srgbClr val="FFFFFF"/>
              </a:solidFill>
              <a:latin typeface="Libre Franklin Bold"/>
              <a:ea typeface="Libre Franklin Bold"/>
              <a:cs typeface="Libre Franklin Bold"/>
              <a:sym typeface="Libre Franklin Bold"/>
            </a:endParaRPr>
          </a:p>
          <a:p>
            <a:pPr algn="ctr">
              <a:lnSpc>
                <a:spcPts val="9600"/>
              </a:lnSpc>
            </a:pPr>
            <a:r>
              <a:rPr lang="en-US" sz="2800" i="1" dirty="0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Helping learners not just study – but see where their skills can take them.</a:t>
            </a:r>
          </a:p>
          <a:p>
            <a:pPr algn="ctr">
              <a:lnSpc>
                <a:spcPts val="9600"/>
              </a:lnSpc>
            </a:pPr>
            <a:endParaRPr lang="en-US" sz="8000" b="1" dirty="0">
              <a:solidFill>
                <a:srgbClr val="FFFFFF"/>
              </a:solidFill>
              <a:latin typeface="Libre Franklin Bold"/>
              <a:ea typeface="Libre Franklin Bold"/>
              <a:cs typeface="Libre Franklin Bold"/>
              <a:sym typeface="Libre Franklin Bold"/>
            </a:endParaRPr>
          </a:p>
          <a:p>
            <a:pPr algn="ctr">
              <a:lnSpc>
                <a:spcPts val="9600"/>
              </a:lnSpc>
            </a:pPr>
            <a:r>
              <a:rPr lang="en-US" sz="6600" b="1" dirty="0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AI-Powered Career Recommendation App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645754"/>
            <a:ext cx="3695700" cy="489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Date - 24-04-2025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9" name="AutoShape 9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296715" cy="424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1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01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281012" y="8917275"/>
            <a:ext cx="9725973" cy="1041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29"/>
              </a:lnSpc>
            </a:pPr>
            <a:r>
              <a:rPr lang="en-US" sz="4000" b="1" dirty="0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Presented by </a:t>
            </a:r>
          </a:p>
          <a:p>
            <a:pPr algn="ctr">
              <a:lnSpc>
                <a:spcPts val="2629"/>
              </a:lnSpc>
            </a:pPr>
            <a:endParaRPr lang="en-US" sz="4000" b="1" dirty="0">
              <a:solidFill>
                <a:srgbClr val="FFFFFF"/>
              </a:solidFill>
              <a:latin typeface="Libre Franklin Bold"/>
              <a:ea typeface="Libre Franklin Bold"/>
              <a:cs typeface="Libre Franklin Bold"/>
              <a:sym typeface="Libre Franklin Bold"/>
            </a:endParaRPr>
          </a:p>
          <a:p>
            <a:pPr algn="ctr">
              <a:lnSpc>
                <a:spcPts val="2629"/>
              </a:lnSpc>
            </a:pPr>
            <a:r>
              <a:rPr lang="en-US" sz="4000" b="1" dirty="0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Team Stack Underflow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5800" y="-531505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309401">
            <a:off x="16560715" y="8166026"/>
            <a:ext cx="1917518" cy="2219992"/>
          </a:xfrm>
          <a:custGeom>
            <a:avLst/>
            <a:gdLst/>
            <a:ahLst/>
            <a:cxnLst/>
            <a:rect l="l" t="t" r="r" b="b"/>
            <a:pathLst>
              <a:path w="1917518" h="2219992">
                <a:moveTo>
                  <a:pt x="0" y="0"/>
                </a:moveTo>
                <a:lnTo>
                  <a:pt x="1917518" y="0"/>
                </a:lnTo>
                <a:lnTo>
                  <a:pt x="1917518" y="2219992"/>
                </a:lnTo>
                <a:lnTo>
                  <a:pt x="0" y="221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7" name="AutoShape 7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296715" cy="424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1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02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85800" y="4877747"/>
            <a:ext cx="7018336" cy="526375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315200" y="0"/>
            <a:ext cx="50292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93"/>
              </a:lnSpc>
            </a:pPr>
            <a:r>
              <a:rPr lang="en-US" sz="80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bre Franklin Bold"/>
                <a:ea typeface="Libre Franklin Bold"/>
                <a:cs typeface="Libre Franklin Bold"/>
                <a:sym typeface="Libre Franklin Bold"/>
              </a:rPr>
              <a:t>Problems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771F66-6EBA-467D-FE0C-2D215FE435EE}"/>
              </a:ext>
            </a:extLst>
          </p:cNvPr>
          <p:cNvGrpSpPr/>
          <p:nvPr/>
        </p:nvGrpSpPr>
        <p:grpSpPr>
          <a:xfrm>
            <a:off x="12463060" y="1800225"/>
            <a:ext cx="4800600" cy="2093793"/>
            <a:chOff x="7086600" y="2783954"/>
            <a:chExt cx="4800600" cy="2093793"/>
          </a:xfrm>
          <a:solidFill>
            <a:schemeClr val="accent4">
              <a:lumMod val="75000"/>
            </a:schemeClr>
          </a:solidFill>
        </p:grpSpPr>
        <p:sp>
          <p:nvSpPr>
            <p:cNvPr id="16" name="Speech Bubble: Rectangle with Corners Rounded 15">
              <a:extLst>
                <a:ext uri="{FF2B5EF4-FFF2-40B4-BE49-F238E27FC236}">
                  <a16:creationId xmlns:a16="http://schemas.microsoft.com/office/drawing/2014/main" id="{11A77580-C43C-47B5-E337-259C9086CBAA}"/>
                </a:ext>
              </a:extLst>
            </p:cNvPr>
            <p:cNvSpPr/>
            <p:nvPr/>
          </p:nvSpPr>
          <p:spPr>
            <a:xfrm>
              <a:off x="7086600" y="2783954"/>
              <a:ext cx="4800600" cy="2093793"/>
            </a:xfrm>
            <a:prstGeom prst="wedgeRoundRectCallou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B70261-6510-0209-575C-604BA25968EE}"/>
                </a:ext>
              </a:extLst>
            </p:cNvPr>
            <p:cNvSpPr txBox="1"/>
            <p:nvPr/>
          </p:nvSpPr>
          <p:spPr>
            <a:xfrm>
              <a:off x="7353300" y="3309294"/>
              <a:ext cx="4517571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solidFill>
                    <a:schemeClr val="bg1"/>
                  </a:solidFill>
                </a:rPr>
                <a:t>Which Job is best ?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503CE0-A0C7-9E3B-95D0-B045F1584051}"/>
              </a:ext>
            </a:extLst>
          </p:cNvPr>
          <p:cNvGrpSpPr/>
          <p:nvPr/>
        </p:nvGrpSpPr>
        <p:grpSpPr>
          <a:xfrm>
            <a:off x="7623972" y="6208266"/>
            <a:ext cx="7195450" cy="3133871"/>
            <a:chOff x="11384298" y="1943099"/>
            <a:chExt cx="7195450" cy="3133871"/>
          </a:xfrm>
          <a:solidFill>
            <a:schemeClr val="accent4">
              <a:lumMod val="75000"/>
            </a:schemeClr>
          </a:solidFill>
        </p:grpSpPr>
        <p:sp>
          <p:nvSpPr>
            <p:cNvPr id="14" name="Speech Bubble: Rectangle with Corners Rounded 13">
              <a:extLst>
                <a:ext uri="{FF2B5EF4-FFF2-40B4-BE49-F238E27FC236}">
                  <a16:creationId xmlns:a16="http://schemas.microsoft.com/office/drawing/2014/main" id="{DCB62AF6-1995-94FD-6453-75B713A6D018}"/>
                </a:ext>
              </a:extLst>
            </p:cNvPr>
            <p:cNvSpPr/>
            <p:nvPr/>
          </p:nvSpPr>
          <p:spPr>
            <a:xfrm>
              <a:off x="11384298" y="1943099"/>
              <a:ext cx="7162799" cy="3133871"/>
            </a:xfrm>
            <a:prstGeom prst="wedgeRoundRectCallou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5E1CDF-DE9E-5AA3-68A6-C0990C8C62DA}"/>
                </a:ext>
              </a:extLst>
            </p:cNvPr>
            <p:cNvSpPr txBox="1"/>
            <p:nvPr/>
          </p:nvSpPr>
          <p:spPr>
            <a:xfrm>
              <a:off x="11416948" y="3005906"/>
              <a:ext cx="7162800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solidFill>
                    <a:schemeClr val="bg1"/>
                  </a:solidFill>
                </a:rPr>
                <a:t>Which Skills Should I Improve?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CD691E-2931-DBCD-A2B1-211BD1F763E8}"/>
              </a:ext>
            </a:extLst>
          </p:cNvPr>
          <p:cNvGrpSpPr/>
          <p:nvPr/>
        </p:nvGrpSpPr>
        <p:grpSpPr>
          <a:xfrm>
            <a:off x="1040669" y="1908985"/>
            <a:ext cx="5566568" cy="1996739"/>
            <a:chOff x="2514600" y="1482331"/>
            <a:chExt cx="5566568" cy="1996739"/>
          </a:xfrm>
          <a:solidFill>
            <a:schemeClr val="accent4">
              <a:lumMod val="75000"/>
            </a:schemeClr>
          </a:solidFill>
        </p:grpSpPr>
        <p:sp>
          <p:nvSpPr>
            <p:cNvPr id="18" name="Speech Bubble: Rectangle with Corners Rounded 17">
              <a:extLst>
                <a:ext uri="{FF2B5EF4-FFF2-40B4-BE49-F238E27FC236}">
                  <a16:creationId xmlns:a16="http://schemas.microsoft.com/office/drawing/2014/main" id="{06DCB8D4-3678-EF38-C8E9-11A31B3A8531}"/>
                </a:ext>
              </a:extLst>
            </p:cNvPr>
            <p:cNvSpPr/>
            <p:nvPr/>
          </p:nvSpPr>
          <p:spPr>
            <a:xfrm>
              <a:off x="2514600" y="1482331"/>
              <a:ext cx="5566568" cy="1996739"/>
            </a:xfrm>
            <a:prstGeom prst="wedgeRoundRectCallou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B46FD7-E8F2-B406-B818-125BAE1E3C8A}"/>
                </a:ext>
              </a:extLst>
            </p:cNvPr>
            <p:cNvSpPr txBox="1"/>
            <p:nvPr/>
          </p:nvSpPr>
          <p:spPr>
            <a:xfrm>
              <a:off x="2823368" y="1944687"/>
              <a:ext cx="5257800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solidFill>
                    <a:schemeClr val="bg1"/>
                  </a:solidFill>
                </a:rPr>
                <a:t>Jobs Based On Skills?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2B9251-16BB-B14A-70FC-E0CDFEEDF2C5}"/>
              </a:ext>
            </a:extLst>
          </p:cNvPr>
          <p:cNvGrpSpPr/>
          <p:nvPr/>
        </p:nvGrpSpPr>
        <p:grpSpPr>
          <a:xfrm>
            <a:off x="7336971" y="3489118"/>
            <a:ext cx="4648200" cy="1545595"/>
            <a:chOff x="7336971" y="3489118"/>
            <a:chExt cx="4648200" cy="1545595"/>
          </a:xfrm>
        </p:grpSpPr>
        <p:sp>
          <p:nvSpPr>
            <p:cNvPr id="21" name="Thought Bubble: Cloud 20">
              <a:extLst>
                <a:ext uri="{FF2B5EF4-FFF2-40B4-BE49-F238E27FC236}">
                  <a16:creationId xmlns:a16="http://schemas.microsoft.com/office/drawing/2014/main" id="{37581061-39AC-FCD7-2B2D-E51BE7071F0B}"/>
                </a:ext>
              </a:extLst>
            </p:cNvPr>
            <p:cNvSpPr/>
            <p:nvPr/>
          </p:nvSpPr>
          <p:spPr>
            <a:xfrm>
              <a:off x="7336971" y="3489118"/>
              <a:ext cx="4648200" cy="1545595"/>
            </a:xfrm>
            <a:prstGeom prst="cloudCallou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83A5A7-8FB4-BFB0-D8F1-957C0DECCF7E}"/>
                </a:ext>
              </a:extLst>
            </p:cNvPr>
            <p:cNvSpPr txBox="1"/>
            <p:nvPr/>
          </p:nvSpPr>
          <p:spPr>
            <a:xfrm>
              <a:off x="7808320" y="3871627"/>
              <a:ext cx="404296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solidFill>
                    <a:schemeClr val="bg1"/>
                  </a:solidFill>
                </a:rPr>
                <a:t>What To Do??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2449" y="-265752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4" name="AutoShape 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96715" cy="424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1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03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04112" y="707964"/>
            <a:ext cx="7313185" cy="121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Our Web App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2147456"/>
            <a:ext cx="2350124" cy="3636556"/>
          </a:xfrm>
          <a:custGeom>
            <a:avLst/>
            <a:gdLst/>
            <a:ahLst/>
            <a:cxnLst/>
            <a:rect l="l" t="t" r="r" b="b"/>
            <a:pathLst>
              <a:path w="2350124" h="3636556">
                <a:moveTo>
                  <a:pt x="0" y="0"/>
                </a:moveTo>
                <a:lnTo>
                  <a:pt x="2350124" y="0"/>
                </a:lnTo>
                <a:lnTo>
                  <a:pt x="2350124" y="3636555"/>
                </a:lnTo>
                <a:lnTo>
                  <a:pt x="0" y="3636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0119" y="6584111"/>
            <a:ext cx="5953408" cy="3054142"/>
          </a:xfrm>
          <a:custGeom>
            <a:avLst/>
            <a:gdLst/>
            <a:ahLst/>
            <a:cxnLst/>
            <a:rect l="l" t="t" r="r" b="b"/>
            <a:pathLst>
              <a:path w="5953408" h="3054142">
                <a:moveTo>
                  <a:pt x="0" y="0"/>
                </a:moveTo>
                <a:lnTo>
                  <a:pt x="5953409" y="0"/>
                </a:lnTo>
                <a:lnTo>
                  <a:pt x="5953409" y="3054142"/>
                </a:lnTo>
                <a:lnTo>
                  <a:pt x="0" y="3054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087947" y="6437952"/>
            <a:ext cx="4866968" cy="4114800"/>
          </a:xfrm>
          <a:custGeom>
            <a:avLst/>
            <a:gdLst/>
            <a:ahLst/>
            <a:cxnLst/>
            <a:rect l="l" t="t" r="r" b="b"/>
            <a:pathLst>
              <a:path w="4866968" h="4114800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970539" y="4239127"/>
            <a:ext cx="9525" cy="1127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4416823" y="2702469"/>
            <a:ext cx="11366921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•USER REGISTRATION AND LOGIN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FFFFFF"/>
              </a:solidFill>
              <a:latin typeface="Libre Franklin Bold"/>
              <a:ea typeface="Libre Franklin Bold"/>
              <a:cs typeface="Libre Franklin Bold"/>
              <a:sym typeface="Libre Franklin Bold"/>
            </a:endParaRP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•AI-BASED SKILL-TO-JOB MATCHING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FFFFFF"/>
              </a:solidFill>
              <a:latin typeface="Libre Franklin Bold"/>
              <a:ea typeface="Libre Franklin Bold"/>
              <a:cs typeface="Libre Franklin Bold"/>
              <a:sym typeface="Libre Franklin Bold"/>
            </a:endParaRP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• DREAM JOB-BASED SKILL GAP DETECTION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FFFFFF"/>
              </a:solidFill>
              <a:latin typeface="Libre Franklin Bold"/>
              <a:ea typeface="Libre Franklin Bold"/>
              <a:cs typeface="Libre Franklin Bold"/>
              <a:sym typeface="Libre Franklin Bold"/>
            </a:endParaRP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•LEARNING SUGGESTIONS FROM ROLE-SKILL MAPPINGS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FFFFFF"/>
              </a:solidFill>
              <a:latin typeface="Libre Franklin Bold"/>
              <a:ea typeface="Libre Franklin Bold"/>
              <a:cs typeface="Libre Franklin Bold"/>
              <a:sym typeface="Libre Franklin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2449" y="-265752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7" name="AutoShape 7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296715" cy="424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1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-467030" y="9135549"/>
            <a:ext cx="1495730" cy="1417204"/>
          </a:xfrm>
          <a:custGeom>
            <a:avLst/>
            <a:gdLst/>
            <a:ahLst/>
            <a:cxnLst/>
            <a:rect l="l" t="t" r="r" b="b"/>
            <a:pathLst>
              <a:path w="1495730" h="1417204">
                <a:moveTo>
                  <a:pt x="0" y="0"/>
                </a:moveTo>
                <a:lnTo>
                  <a:pt x="1495729" y="0"/>
                </a:lnTo>
                <a:lnTo>
                  <a:pt x="1495729" y="1417204"/>
                </a:lnTo>
                <a:lnTo>
                  <a:pt x="0" y="1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139238" y="4986338"/>
            <a:ext cx="9525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87368" y="-265752"/>
            <a:ext cx="8893473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it Works</a:t>
            </a:r>
          </a:p>
        </p:txBody>
      </p:sp>
      <p:pic>
        <p:nvPicPr>
          <p:cNvPr id="13" name="demo">
            <a:hlinkClick r:id="" action="ppaction://media"/>
            <a:extLst>
              <a:ext uri="{FF2B5EF4-FFF2-40B4-BE49-F238E27FC236}">
                <a16:creationId xmlns:a16="http://schemas.microsoft.com/office/drawing/2014/main" id="{7D2B461E-8D51-6666-60B5-21FD72E123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t="13108" r="921" b="2700"/>
          <a:stretch/>
        </p:blipFill>
        <p:spPr>
          <a:xfrm>
            <a:off x="614363" y="1300792"/>
            <a:ext cx="16911637" cy="8183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2449" y="-174053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0" y="0"/>
                </a:moveTo>
                <a:lnTo>
                  <a:pt x="19232898" y="0"/>
                </a:lnTo>
                <a:lnTo>
                  <a:pt x="19232898" y="10818505"/>
                </a:lnTo>
                <a:lnTo>
                  <a:pt x="0" y="10818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4" name="AutoShape 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96715" cy="424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1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05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22762" y="2483820"/>
            <a:ext cx="13334760" cy="5339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89326" lvl="1" indent="-544663" algn="l">
              <a:lnSpc>
                <a:spcPts val="7063"/>
              </a:lnSpc>
              <a:buFont typeface="Arial"/>
              <a:buChar char="•"/>
            </a:pPr>
            <a:r>
              <a:rPr lang="en-US" sz="5045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Python + Flask (Backend)(Rag Model)</a:t>
            </a:r>
          </a:p>
          <a:p>
            <a:pPr marL="1089326" lvl="1" indent="-544663" algn="l">
              <a:lnSpc>
                <a:spcPts val="7063"/>
              </a:lnSpc>
              <a:buFont typeface="Arial"/>
              <a:buChar char="•"/>
            </a:pPr>
            <a:r>
              <a:rPr lang="en-US" sz="5045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SentenceTransformers (MiniLM model)</a:t>
            </a:r>
          </a:p>
          <a:p>
            <a:pPr marL="1089326" lvl="1" indent="-544663" algn="l">
              <a:lnSpc>
                <a:spcPts val="7063"/>
              </a:lnSpc>
              <a:buFont typeface="Arial"/>
              <a:buChar char="•"/>
            </a:pPr>
            <a:r>
              <a:rPr lang="en-US" sz="5045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Pandas + Scikit-learn</a:t>
            </a:r>
          </a:p>
          <a:p>
            <a:pPr marL="1089326" lvl="1" indent="-544663" algn="l">
              <a:lnSpc>
                <a:spcPts val="7063"/>
              </a:lnSpc>
              <a:buFont typeface="Arial"/>
              <a:buChar char="•"/>
            </a:pPr>
            <a:r>
              <a:rPr lang="en-US" sz="5045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HTML/CSS/JS (Frontend)</a:t>
            </a:r>
          </a:p>
          <a:p>
            <a:pPr marL="1089326" lvl="1" indent="-544663" algn="l">
              <a:lnSpc>
                <a:spcPts val="7063"/>
              </a:lnSpc>
              <a:buFont typeface="Arial"/>
              <a:buChar char="•"/>
            </a:pPr>
            <a:r>
              <a:rPr lang="en-US" sz="5045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Excel &amp; JSON (Data Storage)</a:t>
            </a:r>
          </a:p>
          <a:p>
            <a:pPr algn="l">
              <a:lnSpc>
                <a:spcPts val="7063"/>
              </a:lnSpc>
            </a:pPr>
            <a:endParaRPr lang="en-US" sz="5045">
              <a:solidFill>
                <a:srgbClr val="FFFFFF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177598" y="423254"/>
            <a:ext cx="5932804" cy="121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Tech Stack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2449" y="-265752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908024">
            <a:off x="-2470036" y="-3441175"/>
            <a:ext cx="7247484" cy="8390720"/>
          </a:xfrm>
          <a:custGeom>
            <a:avLst/>
            <a:gdLst/>
            <a:ahLst/>
            <a:cxnLst/>
            <a:rect l="l" t="t" r="r" b="b"/>
            <a:pathLst>
              <a:path w="7247484" h="8390720">
                <a:moveTo>
                  <a:pt x="0" y="0"/>
                </a:moveTo>
                <a:lnTo>
                  <a:pt x="7247484" y="0"/>
                </a:lnTo>
                <a:lnTo>
                  <a:pt x="7247484" y="8390720"/>
                </a:lnTo>
                <a:lnTo>
                  <a:pt x="0" y="8390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5" name="AutoShape 5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296715" cy="424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1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6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396557" y="6172200"/>
            <a:ext cx="2573620" cy="4114800"/>
          </a:xfrm>
          <a:custGeom>
            <a:avLst/>
            <a:gdLst/>
            <a:ahLst/>
            <a:cxnLst/>
            <a:rect l="l" t="t" r="r" b="b"/>
            <a:pathLst>
              <a:path w="2573620" h="4114800">
                <a:moveTo>
                  <a:pt x="0" y="0"/>
                </a:moveTo>
                <a:lnTo>
                  <a:pt x="2573620" y="0"/>
                </a:lnTo>
                <a:lnTo>
                  <a:pt x="2573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041082" y="241586"/>
            <a:ext cx="12676504" cy="222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47"/>
              </a:lnSpc>
            </a:pPr>
            <a:endParaRPr/>
          </a:p>
          <a:p>
            <a:pPr algn="l">
              <a:lnSpc>
                <a:spcPts val="8847"/>
              </a:lnSpc>
            </a:pPr>
            <a:r>
              <a:rPr lang="en-US" sz="7372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Impact &amp; Future Vision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22762" y="3505200"/>
            <a:ext cx="14825318" cy="272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2" lvl="1" indent="-388616" algn="l">
              <a:lnSpc>
                <a:spcPts val="4319"/>
              </a:lnSpc>
              <a:buFont typeface="Arial"/>
              <a:buChar char="•"/>
            </a:pPr>
            <a:r>
              <a:rPr lang="en-US" sz="3599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Scalable for job seekers, bootcamp students, universities.</a:t>
            </a:r>
          </a:p>
          <a:p>
            <a:pPr algn="l">
              <a:lnSpc>
                <a:spcPts val="4319"/>
              </a:lnSpc>
            </a:pPr>
            <a:endParaRPr lang="en-US" sz="3599" b="1">
              <a:solidFill>
                <a:srgbClr val="FFFFFF"/>
              </a:solidFill>
              <a:latin typeface="Libre Franklin Bold"/>
              <a:ea typeface="Libre Franklin Bold"/>
              <a:cs typeface="Libre Franklin Bold"/>
              <a:sym typeface="Libre Franklin Bold"/>
            </a:endParaRPr>
          </a:p>
          <a:p>
            <a:pPr marL="777232" lvl="1" indent="-388616" algn="l">
              <a:lnSpc>
                <a:spcPts val="4319"/>
              </a:lnSpc>
              <a:buFont typeface="Arial"/>
              <a:buChar char="•"/>
            </a:pPr>
            <a:r>
              <a:rPr lang="en-US" sz="3599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Potential integrations with LinkedIn, Indeed, LMS platforms.</a:t>
            </a:r>
          </a:p>
          <a:p>
            <a:pPr algn="l">
              <a:lnSpc>
                <a:spcPts val="4319"/>
              </a:lnSpc>
            </a:pPr>
            <a:endParaRPr lang="en-US" sz="3599" b="1">
              <a:solidFill>
                <a:srgbClr val="FFFFFF"/>
              </a:solidFill>
              <a:latin typeface="Libre Franklin Bold"/>
              <a:ea typeface="Libre Franklin Bold"/>
              <a:cs typeface="Libre Franklin Bold"/>
              <a:sym typeface="Libre Franklin Bold"/>
            </a:endParaRPr>
          </a:p>
          <a:p>
            <a:pPr marL="777232" lvl="1" indent="-388616" algn="l">
              <a:lnSpc>
                <a:spcPts val="4319"/>
              </a:lnSpc>
              <a:buFont typeface="Arial"/>
              <a:buChar char="•"/>
            </a:pPr>
            <a:r>
              <a:rPr lang="en-US" sz="3599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Can evolve into a complete AI Career Copilot.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2449" y="-265752"/>
            <a:ext cx="19232897" cy="10818505"/>
          </a:xfrm>
          <a:custGeom>
            <a:avLst/>
            <a:gdLst/>
            <a:ahLst/>
            <a:cxnLst/>
            <a:rect l="l" t="t" r="r" b="b"/>
            <a:pathLst>
              <a:path w="19232897" h="10818505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7040" y="4659171"/>
            <a:ext cx="7068851" cy="5627829"/>
          </a:xfrm>
          <a:custGeom>
            <a:avLst/>
            <a:gdLst/>
            <a:ahLst/>
            <a:cxnLst/>
            <a:rect l="l" t="t" r="r" b="b"/>
            <a:pathLst>
              <a:path w="10074207" h="11663337">
                <a:moveTo>
                  <a:pt x="0" y="0"/>
                </a:moveTo>
                <a:lnTo>
                  <a:pt x="10074208" y="0"/>
                </a:lnTo>
                <a:lnTo>
                  <a:pt x="10074208" y="11663337"/>
                </a:lnTo>
                <a:lnTo>
                  <a:pt x="0" y="11663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5" name="AutoShape 5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296715" cy="424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b="1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07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379921" y="7097075"/>
            <a:ext cx="3613780" cy="3455678"/>
          </a:xfrm>
          <a:custGeom>
            <a:avLst/>
            <a:gdLst/>
            <a:ahLst/>
            <a:cxnLst/>
            <a:rect l="l" t="t" r="r" b="b"/>
            <a:pathLst>
              <a:path w="3613780" h="3455678">
                <a:moveTo>
                  <a:pt x="0" y="0"/>
                </a:moveTo>
                <a:lnTo>
                  <a:pt x="3613780" y="0"/>
                </a:lnTo>
                <a:lnTo>
                  <a:pt x="3613780" y="3455678"/>
                </a:lnTo>
                <a:lnTo>
                  <a:pt x="0" y="3455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580159" y="3086065"/>
            <a:ext cx="9639180" cy="2996909"/>
          </a:xfrm>
          <a:custGeom>
            <a:avLst/>
            <a:gdLst/>
            <a:ahLst/>
            <a:cxnLst/>
            <a:rect l="l" t="t" r="r" b="b"/>
            <a:pathLst>
              <a:path w="9639180" h="2996909">
                <a:moveTo>
                  <a:pt x="0" y="0"/>
                </a:moveTo>
                <a:lnTo>
                  <a:pt x="9639180" y="0"/>
                </a:lnTo>
                <a:lnTo>
                  <a:pt x="9639180" y="2996908"/>
                </a:lnTo>
                <a:lnTo>
                  <a:pt x="0" y="2996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153</Words>
  <Application>Microsoft Office PowerPoint</Application>
  <PresentationFormat>Custom</PresentationFormat>
  <Paragraphs>42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Libre Franklin Bold</vt:lpstr>
      <vt:lpstr>Canva Sans Bold</vt:lpstr>
      <vt:lpstr>Libre Franklin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Paars en Wit Modern Adverteren Presentatie</dc:title>
  <dc:creator>jon suthar</dc:creator>
  <cp:lastModifiedBy>jon suthar</cp:lastModifiedBy>
  <cp:revision>4</cp:revision>
  <dcterms:created xsi:type="dcterms:W3CDTF">2006-08-16T00:00:00Z</dcterms:created>
  <dcterms:modified xsi:type="dcterms:W3CDTF">2025-04-24T09:56:23Z</dcterms:modified>
  <dc:identifier>DAGlh33LDGw</dc:identifier>
</cp:coreProperties>
</file>